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A3C90"/>
    <a:srgbClr val="000099"/>
    <a:srgbClr val="08285E"/>
    <a:srgbClr val="000066"/>
    <a:srgbClr val="0066FF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114" y="-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21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6" y="4703852"/>
            <a:ext cx="531876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6" y="9283831"/>
            <a:ext cx="288099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89138" y="549275"/>
            <a:ext cx="4886325" cy="2749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xmlns="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64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58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44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685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4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29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18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452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72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283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74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9221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336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74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21/02/2024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22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2024/2/21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29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62849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745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287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33185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4949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11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078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  <a:p>
            <a:pPr lvl="1"/>
            <a:r>
              <a:rPr lang="ru-RU" altLang="zh-CN"/>
              <a:t>Второй уровень</a:t>
            </a:r>
          </a:p>
          <a:p>
            <a:pPr lvl="2"/>
            <a:r>
              <a:rPr lang="ru-RU" altLang="zh-CN"/>
              <a:t>Третий уровень</a:t>
            </a:r>
          </a:p>
          <a:p>
            <a:pPr lvl="3"/>
            <a:r>
              <a:rPr lang="ru-RU" altLang="zh-CN"/>
              <a:t>Четвертый уровень</a:t>
            </a:r>
          </a:p>
          <a:p>
            <a:pPr lvl="4"/>
            <a:r>
              <a:rPr lang="ru-RU" altLang="zh-CN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888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4767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1176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808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899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421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95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66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9246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6017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0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005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44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62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03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21.02.2024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3310128" y="667512"/>
            <a:ext cx="8480044" cy="699389"/>
          </a:xfrm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dirty="0"/>
              <a:t/>
            </a:r>
            <a:br>
              <a:rPr lang="ru-RU" altLang="ru-RU" dirty="0"/>
            </a:b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диный день информирования населения</a:t>
            </a:r>
            <a: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ДЕМОГРАФИЧЕСКАЯ БЕЗОПАСНОСТЬ –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ПРОЦВЕТАНИЯ ОБЩЕСТВА, </a:t>
            </a:r>
            <a: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УСЛОВИЕ </a:t>
            </a:r>
            <a:b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ГОСУДАРСТВА</a:t>
            </a: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 2023 г.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2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28595" y="1119272"/>
            <a:ext cx="9540668" cy="2741176"/>
            <a:chOff x="3006236" y="589485"/>
            <a:chExt cx="5573751" cy="2271754"/>
          </a:xfrm>
        </p:grpSpPr>
        <p:sp>
          <p:nvSpPr>
            <p:cNvPr id="7" name="任意多边形 6"/>
            <p:cNvSpPr/>
            <p:nvPr/>
          </p:nvSpPr>
          <p:spPr>
            <a:xfrm>
              <a:off x="3006236" y="612177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80717" y="589485"/>
              <a:ext cx="5499270" cy="2271754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Направления в области охраны здоровья и демографической безопасности: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мер по укреплению репродуктивного здоровья, формированию культуры здорового образа жизни и </a:t>
              </a:r>
              <a:r>
                <a:rPr lang="ru-RU" sz="1500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здоровьесбережения</a:t>
              </a:r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амбулаторно-поликлинической службы;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indent="354013"/>
              <a:r>
                <a:rPr lang="ru-RU" sz="15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2656086" y="288580"/>
            <a:ext cx="9389376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совершенствования </a:t>
            </a: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демографической политики Республики Беларусь</a:t>
            </a:r>
            <a:endParaRPr lang="ru-RU" sz="2600" spc="12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2528596" y="3981909"/>
            <a:ext cx="9510044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789853" y="3981909"/>
            <a:ext cx="90973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охрана и восстановление репродуктивного здоровья населения, в 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0" lvl="1" indent="354013" algn="just"/>
            <a:r>
              <a:rPr lang="ru-RU" sz="15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патологии и др.</a:t>
            </a:r>
            <a:endParaRPr lang="ru-RU" sz="1500" b="1" dirty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87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9382" y="821260"/>
            <a:ext cx="9052969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algn="just"/>
            <a:endParaRPr lang="ru-RU" b="1" i="1" dirty="0"/>
          </a:p>
          <a:p>
            <a:pPr indent="358775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здоровой нации никакой экономики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будет... Без дисциплины, без готовности правильно реагировать на современные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не будет реального суверенитета </a:t>
            </a:r>
            <a:b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независимости.</a:t>
            </a: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300" b="1" spc="1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Республики Беларусь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А.Г.Лукашенко на совещании </a:t>
            </a:r>
          </a:p>
          <a:p>
            <a:pPr algn="r"/>
            <a:r>
              <a:rPr lang="ru-RU" sz="2300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актуальным вопросам здравоохранения </a:t>
            </a:r>
          </a:p>
          <a:p>
            <a:pPr algn="r"/>
            <a:r>
              <a:rPr lang="ru-RU" b="1" spc="12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г.</a:t>
            </a:r>
            <a:r>
              <a:rPr lang="ru-RU" altLang="zh-CN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 </a:t>
            </a:r>
            <a:endParaRPr lang="en-US" altLang="zh-CN" b="1" spc="120" dirty="0">
              <a:solidFill>
                <a:srgbClr val="00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1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6313" y="265176"/>
            <a:ext cx="9500616" cy="62786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/>
              <a:t>	</a:t>
            </a:r>
          </a:p>
          <a:p>
            <a:pPr marL="360000" algn="just"/>
            <a:r>
              <a:rPr lang="ru-RU" sz="2800" b="1" i="1" dirty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детей – вопрос демографической безопасности, без чего нет смысла думать </a:t>
            </a:r>
            <a:b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завтрашнем дне…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Чтобы 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И государство делает много, чтобы обеспечить для этого соответствующие условия. 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выступления </a:t>
            </a: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государства А.Г.Лукашенко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Посланием белорусскому народу </a:t>
            </a:r>
            <a:b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Национальному собранию Республики Беларусь </a:t>
            </a:r>
            <a:endParaRPr lang="ru-RU" sz="2300" spc="120" dirty="0">
              <a:solidFill>
                <a:srgbClr val="0828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300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pc="120" dirty="0">
                <a:solidFill>
                  <a:srgbClr val="0828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марта 2023 г.</a:t>
            </a:r>
            <a:r>
              <a:rPr lang="ru-RU" altLang="zh-CN" spc="120" dirty="0">
                <a:solidFill>
                  <a:srgbClr val="08285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pc="120" dirty="0">
              <a:solidFill>
                <a:srgbClr val="08285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33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670048" y="598894"/>
            <a:ext cx="962953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800"/>
              </a:lnSpc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Демографическая безопасность – важнейшая составляющая национальной безопасности Республики 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3390" y="2584036"/>
            <a:ext cx="746150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основные национальные интересы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63390" y="3138765"/>
            <a:ext cx="744740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внутренние источники угроз национальной безопасности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3618" y="4023794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основной внешний источник угроз национальной безопасности в демографической сфере;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4780" y="4908823"/>
            <a:ext cx="747011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40911" y="5771328"/>
            <a:ext cx="74698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направления защиты от внешних угроз </a:t>
            </a:r>
            <a:b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демографической сфере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7752" y="2024624"/>
            <a:ext cx="94457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spc="120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 учетом проекта 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xmlns="" val="104340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432305" y="598894"/>
            <a:ext cx="97596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81527" y="2453975"/>
            <a:ext cx="8868993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тенденции: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13814" y="3578456"/>
            <a:ext cx="83367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женщин репродуктивного возраста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1024" y="4251409"/>
            <a:ext cx="82930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брачных союзов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6462" y="4789353"/>
            <a:ext cx="83076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искусственного прерывания беременности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21023" y="5335464"/>
            <a:ext cx="8293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гинекологических заболеваний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1023" y="5873408"/>
            <a:ext cx="829306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женского и мужского бесплодия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023" y="3032345"/>
            <a:ext cx="832949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смертности над рождаемостью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;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сфере стимулирования рождаемости –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развитие системы поддержки семей  акцентом на рождение </a:t>
            </a:r>
            <a:b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вторых и последующих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76453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Freeform: Shape 57"/>
          <p:cNvSpPr/>
          <p:nvPr/>
        </p:nvSpPr>
        <p:spPr>
          <a:xfrm>
            <a:off x="6018110" y="5237302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5468112" y="3928589"/>
            <a:ext cx="1539992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6567118" y="2708134"/>
            <a:ext cx="1614740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181858" y="4428378"/>
            <a:ext cx="3714485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122441" y="1934293"/>
            <a:ext cx="3892714" cy="224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 с учетом реальных жизненных обстоятельств одного ребенка – 22,4%, двух детей – 44,6%, трех – 10,7%, четырех и больше – 2,2% (учитывая тех,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2587751" y="3448551"/>
            <a:ext cx="2880361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необходимым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2572364" y="355534"/>
            <a:ext cx="9604248" cy="10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республиканского опроса,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проведенного в апреле 2023 г.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Институтом социологии НАН Беларуси</a:t>
            </a:r>
          </a:p>
        </p:txBody>
      </p:sp>
      <p:sp>
        <p:nvSpPr>
          <p:cNvPr id="40" name="Freeform: Shape 72"/>
          <p:cNvSpPr/>
          <p:nvPr/>
        </p:nvSpPr>
        <p:spPr>
          <a:xfrm flipH="1">
            <a:off x="5468111" y="1580216"/>
            <a:ext cx="153999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2587751" y="1411778"/>
            <a:ext cx="2958103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детей 77% опрошенных (одного ребенка – 35,3%, двух детей – 48,9%, трех – 12,7%, четырех и больше – 2,6%)</a:t>
            </a:r>
          </a:p>
        </p:txBody>
      </p:sp>
    </p:spTree>
    <p:extLst>
      <p:ext uri="{BB962C8B-B14F-4D97-AF65-F5344CB8AC3E}">
        <p14:creationId xmlns:p14="http://schemas.microsoft.com/office/powerpoint/2010/main" xmlns="" val="152404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496312" y="410496"/>
            <a:ext cx="9523155" cy="7491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3. Ключевые направления деятельности белорусского государства </a:t>
            </a:r>
            <a:b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2200" b="1" spc="120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 обеспечению демографической безопасности</a:t>
            </a:r>
            <a:endParaRPr lang="ru-RU" altLang="zh-CN" sz="2200" b="1" spc="120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6608620" y="1182822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rgbClr val="0A3C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rgbClr val="0A3C9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2496310" y="1888403"/>
            <a:ext cx="1473097" cy="919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Конституция Республики Беларусь</a:t>
            </a:r>
            <a:endParaRPr lang="ru-RU" altLang="zh-CN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8324" y="1908872"/>
            <a:ext cx="2230719" cy="8172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Кодекс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 браке и семье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7960" y="1876940"/>
            <a:ext cx="2322932" cy="1089660"/>
          </a:xfrm>
          <a:prstGeom prst="round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Указ Президента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от 21 января 1998 г. № 46</a:t>
            </a:r>
            <a:endParaRPr lang="ru-RU" altLang="zh-CN" sz="1600" b="1" dirty="0">
              <a:solidFill>
                <a:srgbClr val="0A3C9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023628" y="1862650"/>
            <a:ext cx="3087672" cy="11921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Программа социально-экономического развития Республики Беларусь </a:t>
            </a:r>
            <a:b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 2021–2025 годы</a:t>
            </a:r>
            <a:r>
              <a:rPr lang="ru-RU" altLang="zh-CN" sz="1600" b="1" dirty="0">
                <a:solidFill>
                  <a:srgbClr val="0A3C9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244217" y="1537632"/>
            <a:ext cx="0" cy="308114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6040" y="1494975"/>
            <a:ext cx="9413427" cy="42657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497813" y="1551163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567464" y="1568826"/>
            <a:ext cx="0" cy="288000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138928" y="1551163"/>
            <a:ext cx="7754" cy="325777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3170668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2360170" y="3820744"/>
            <a:ext cx="1964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«Брак как союз женщины и мужчины, семья, материнство, отцовство и детство находятся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5271971" y="3267108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215384" y="3780783"/>
            <a:ext cx="215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</a:t>
            </a:r>
            <a:b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780459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553756" y="3820744"/>
            <a:ext cx="24043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0A3C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634865" y="3276660"/>
            <a:ext cx="0" cy="288000"/>
          </a:xfrm>
          <a:prstGeom prst="straightConnector1">
            <a:avLst/>
          </a:prstGeom>
          <a:ln w="57150">
            <a:solidFill>
              <a:srgbClr val="0A3C9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77"/>
          <p:cNvSpPr txBox="1"/>
          <p:nvPr/>
        </p:nvSpPr>
        <p:spPr>
          <a:xfrm>
            <a:off x="9713826" y="3757854"/>
            <a:ext cx="2397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«Здоровье народа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демографическая безопасность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Республики Беларусь»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2021–2025 годы,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</a:t>
            </a:r>
            <a:b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kern="1200" dirty="0">
                <a:solidFill>
                  <a:srgbClr val="0A3C9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национальные планы </a:t>
            </a:r>
            <a:endParaRPr lang="ru-RU" sz="1200" b="1" dirty="0">
              <a:solidFill>
                <a:srgbClr val="0A3C9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73199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51175" y="272915"/>
            <a:ext cx="94942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Социальная защита матери и ребенка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927" y="853465"/>
            <a:ext cx="905256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928" y="195558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2929" y="254056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социальная помощь;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2929" y="3634070"/>
            <a:ext cx="905255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программы, реализуемые в территориальных центрах;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929" y="480210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комиссия по правам ребенка;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2928" y="4207419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2929" y="5312560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2928" y="5929873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2928" y="1405445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семейного капитала;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2928" y="3059541"/>
            <a:ext cx="90525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xmlns="" val="376913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490061"/>
            <a:ext cx="9520631" cy="67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Формирование ценностей </a:t>
            </a:r>
            <a:b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брака, материнства и отцовства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71367" y="1333402"/>
            <a:ext cx="92920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семьи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 мая)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матери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День отца </a:t>
            </a:r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 октября)</a:t>
            </a:r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348" y="3575654"/>
            <a:ext cx="92781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общественных объединений: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профсоюзов Беларуси (оказание единовременной материальной помощи, конкурсные программы, Республиканская профсоюзная акция </a:t>
            </a:r>
            <a:r>
              <a:rPr lang="ru-RU" sz="1400" b="1" spc="1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«Поздравим маму вместе!», инициатива «Компании, дружественные </a:t>
            </a: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родителям» и т.п.); 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союз женщин (создание Музеев матери, региональный фестиваль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«Семьи за мир и созидание!», акция «Моя семья – моя страна» и т.п.);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общественные объединения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91349" y="5400289"/>
            <a:ext cx="9278148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государственных средств массовой информации: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фотоконкурс «Счастливая семья»;</a:t>
            </a:r>
          </a:p>
          <a:p>
            <a:pPr lvl="0" indent="447675"/>
            <a:r>
              <a:rPr lang="ru-RU" sz="14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1368" y="1865376"/>
            <a:ext cx="9298129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образования:</a:t>
            </a:r>
          </a:p>
          <a:p>
            <a:pPr lvl="0"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факультативных занятий для учеников 9-10 классов школ </a:t>
            </a:r>
            <a:b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семейной жизни»; </a:t>
            </a:r>
          </a:p>
          <a:p>
            <a:pPr indent="447675"/>
            <a:r>
              <a:rPr lang="ru-RU" sz="1400" b="1" spc="1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проект «Родительский университет» и др.</a:t>
            </a:r>
            <a:endParaRPr kumimoji="0" lang="ru-RU" sz="1400" b="1" i="0" u="none" strike="noStrike" kern="1200" cap="none" spc="110" normalizeH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71368" y="3043680"/>
            <a:ext cx="92981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«Семья года» </a:t>
            </a:r>
          </a:p>
        </p:txBody>
      </p:sp>
    </p:spTree>
    <p:extLst>
      <p:ext uri="{BB962C8B-B14F-4D97-AF65-F5344CB8AC3E}">
        <p14:creationId xmlns:p14="http://schemas.microsoft.com/office/powerpoint/2010/main" xmlns="" val="69726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514599" y="316928"/>
            <a:ext cx="9648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30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</a:t>
            </a:r>
            <a:r>
              <a:rPr lang="ru-RU" sz="2500" b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Беларусь в международных рейтингах </a:t>
            </a:r>
            <a:endParaRPr lang="ru-RU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3569" y="1047036"/>
            <a:ext cx="94259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по эффективности системы здравоохранения Беларусь в 2020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57 стран. 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2997" y="1869478"/>
            <a:ext cx="94464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стран с лучшими системами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89 стран.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22997" y="3280549"/>
            <a:ext cx="94465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индексу охвата основными услугами здравоохранения Беларусь в 2021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204 стран.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598" y="4727920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перинатальной смертности Беларусь по итогам 2019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4599" y="3987307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младенческой смертности Беларусь по итогам 2021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4598" y="5472279"/>
            <a:ext cx="9454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показателю неонатальной смертности Беларусь по итогам 2020 года вошла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53 стран 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0596" y="6223547"/>
            <a:ext cx="9468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счастливого детства Беларусь в 2021 году заняла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9756" y="2593163"/>
            <a:ext cx="94497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рейтинге лучших стран мира для рождения ребенка Беларусь в 2020 году заняла </a:t>
            </a:r>
            <a:b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xmlns="" val="197756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5477">
        <p14:gallery dir="l"/>
      </p:transition>
    </mc:Choice>
    <mc:Fallback>
      <p:transition spd="slow" advTm="254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622</Words>
  <Application>Microsoft Office PowerPoint</Application>
  <PresentationFormat>Произвольный</PresentationFormat>
  <Paragraphs>113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        Единый день информирования населения  ДЕМОГРАФИЧЕСКАЯ БЕЗОПАСНОСТЬ –  ОСНОВА ПРОЦВЕТАНИЯ ОБЩЕСТВА,  ГЛАВНОЕ УСЛОВИЕ  РАЗВИТИЯ ГОСУДАРСТВА    июль 2023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Лущинская Т.Ю.</cp:lastModifiedBy>
  <cp:revision>219</cp:revision>
  <cp:lastPrinted>2023-07-11T16:20:58Z</cp:lastPrinted>
  <dcterms:created xsi:type="dcterms:W3CDTF">2023-06-27T13:11:58Z</dcterms:created>
  <dcterms:modified xsi:type="dcterms:W3CDTF">2024-02-21T10:19:43Z</dcterms:modified>
</cp:coreProperties>
</file>